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32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2960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441" t="0" r="-4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318" y="1064960"/>
            <a:ext cx="781804" cy="781804"/>
          </a:xfrm>
          <a:custGeom>
            <a:avLst/>
            <a:gdLst/>
            <a:ahLst/>
            <a:cxnLst/>
            <a:rect r="r" b="b" t="t" l="l"/>
            <a:pathLst>
              <a:path h="781804" w="781804">
                <a:moveTo>
                  <a:pt x="0" y="0"/>
                </a:moveTo>
                <a:lnTo>
                  <a:pt x="781804" y="0"/>
                </a:lnTo>
                <a:lnTo>
                  <a:pt x="781804" y="781804"/>
                </a:lnTo>
                <a:lnTo>
                  <a:pt x="0" y="78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318" y="3829856"/>
            <a:ext cx="12242731" cy="335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8400" spc="168">
                <a:solidFill>
                  <a:srgbClr val="F2F2F2"/>
                </a:solidFill>
                <a:latin typeface="Montserrat Bold"/>
              </a:rPr>
              <a:t>SPOTIFY MUSIC RECOMMENDATION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318" y="3172885"/>
            <a:ext cx="5084899" cy="3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280">
                <a:solidFill>
                  <a:srgbClr val="1DB954"/>
                </a:solidFill>
                <a:latin typeface="Montserrat Bold"/>
              </a:rPr>
              <a:t>TECHNOLOGY REVIEW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803674" y="3197880"/>
            <a:ext cx="458854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63">
                <a:solidFill>
                  <a:srgbClr val="F2F2F2"/>
                </a:solidFill>
                <a:latin typeface="Montserrat"/>
              </a:rPr>
              <a:t>CSE 583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318" y="7296194"/>
            <a:ext cx="91699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">
                <a:solidFill>
                  <a:srgbClr val="F2F2F2"/>
                </a:solidFill>
                <a:latin typeface="Montserrat"/>
              </a:rPr>
              <a:t>Juntong Wu, Denkie Yan, Chesie Yu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10318" y="8434782"/>
            <a:ext cx="2004787" cy="657225"/>
            <a:chOff x="0" y="0"/>
            <a:chExt cx="2673049" cy="876300"/>
          </a:xfrm>
        </p:grpSpPr>
        <p:sp>
          <p:nvSpPr>
            <p:cNvPr name="AutoShape 9" id="9"/>
            <p:cNvSpPr/>
            <p:nvPr/>
          </p:nvSpPr>
          <p:spPr>
            <a:xfrm>
              <a:off x="0" y="438150"/>
              <a:ext cx="2673049" cy="0"/>
            </a:xfrm>
            <a:prstGeom prst="line">
              <a:avLst/>
            </a:prstGeom>
            <a:ln cap="rnd" w="876300">
              <a:solidFill>
                <a:srgbClr val="1212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471704" y="161290"/>
              <a:ext cx="114736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2F2F2"/>
                  </a:solidFill>
                  <a:latin typeface="Montserrat Bold"/>
                </a:rPr>
                <a:t>PLAY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824017" y="134843"/>
              <a:ext cx="606614" cy="606614"/>
            </a:xfrm>
            <a:custGeom>
              <a:avLst/>
              <a:gdLst/>
              <a:ahLst/>
              <a:cxnLst/>
              <a:rect r="r" b="b" t="t" l="l"/>
              <a:pathLst>
                <a:path h="606614" w="606614">
                  <a:moveTo>
                    <a:pt x="0" y="0"/>
                  </a:moveTo>
                  <a:lnTo>
                    <a:pt x="606614" y="0"/>
                  </a:lnTo>
                  <a:lnTo>
                    <a:pt x="606614" y="606614"/>
                  </a:lnTo>
                  <a:lnTo>
                    <a:pt x="0" y="6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1736"/>
            <a:ext cx="3778741" cy="5635940"/>
            <a:chOff x="0" y="0"/>
            <a:chExt cx="875942" cy="1306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5856" y="3453688"/>
            <a:ext cx="2929812" cy="2929812"/>
            <a:chOff x="0" y="0"/>
            <a:chExt cx="657815" cy="657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45810" y="3643641"/>
            <a:ext cx="2544521" cy="254451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8296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81026" y="3061736"/>
            <a:ext cx="3778741" cy="5635940"/>
            <a:chOff x="0" y="0"/>
            <a:chExt cx="875942" cy="1306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8181" y="3453688"/>
            <a:ext cx="2929812" cy="2929812"/>
            <a:chOff x="0" y="0"/>
            <a:chExt cx="657815" cy="657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10622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33162" y="3061736"/>
            <a:ext cx="3778741" cy="5635940"/>
            <a:chOff x="0" y="0"/>
            <a:chExt cx="875942" cy="1306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60318" y="3453688"/>
            <a:ext cx="2929812" cy="2929812"/>
            <a:chOff x="0" y="0"/>
            <a:chExt cx="657815" cy="6578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62758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480559" y="3061736"/>
            <a:ext cx="3778741" cy="5635940"/>
            <a:chOff x="0" y="0"/>
            <a:chExt cx="875942" cy="1306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07715" y="3453688"/>
            <a:ext cx="2929812" cy="2929812"/>
            <a:chOff x="0" y="0"/>
            <a:chExt cx="657815" cy="6578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10155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5800827" y="3646339"/>
            <a:ext cx="2544521" cy="2544510"/>
            <a:chOff x="0" y="0"/>
            <a:chExt cx="6350025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955844" y="3649036"/>
            <a:ext cx="2544521" cy="2544510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110861" y="3651733"/>
            <a:ext cx="2544521" cy="2544510"/>
            <a:chOff x="0" y="0"/>
            <a:chExt cx="6350025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028700" y="1284702"/>
            <a:ext cx="8968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2F2F2"/>
                </a:solidFill>
                <a:latin typeface="Montserrat Bold"/>
              </a:rPr>
              <a:t>Packages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5856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08181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60318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907715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003805" y="5558272"/>
            <a:ext cx="699203" cy="699203"/>
          </a:xfrm>
          <a:custGeom>
            <a:avLst/>
            <a:gdLst/>
            <a:ahLst/>
            <a:cxnLst/>
            <a:rect r="r" b="b" t="t" l="l"/>
            <a:pathLst>
              <a:path h="699203" w="699203">
                <a:moveTo>
                  <a:pt x="0" y="0"/>
                </a:moveTo>
                <a:lnTo>
                  <a:pt x="699202" y="0"/>
                </a:lnTo>
                <a:lnTo>
                  <a:pt x="699202" y="699203"/>
                </a:lnTo>
                <a:lnTo>
                  <a:pt x="0" y="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455856" y="7379860"/>
            <a:ext cx="2924429" cy="70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Standard GUI library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08181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Reactive programming engine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60318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Creating interactive web applications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907715" y="7389385"/>
            <a:ext cx="29298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Python for analytics </a:t>
            </a:r>
          </a:p>
          <a:p>
            <a:pPr marL="453388" indent="-226694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</a:t>
            </a: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rototype of 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3497" y="4458824"/>
            <a:ext cx="14986994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Allow users to explore data in a dynamic manner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Easy to use, no CSS and HTML knowledge requires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Comes with a range of pre-built components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Specifically designed for machine learning and data science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03497" y="2623128"/>
            <a:ext cx="411550" cy="411550"/>
            <a:chOff x="0" y="0"/>
            <a:chExt cx="548733" cy="5487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8733" cy="54873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36162" y="36163"/>
              <a:ext cx="476409" cy="476408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1603497" y="1519708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Why Streamlit?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Streamlit Is The Best!! · CSE583 · 2023 · np.inf Plays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136755" y="8142192"/>
            <a:ext cx="577219" cy="211103"/>
            <a:chOff x="0" y="0"/>
            <a:chExt cx="1389027" cy="508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318" y="1064960"/>
            <a:ext cx="781804" cy="781804"/>
          </a:xfrm>
          <a:custGeom>
            <a:avLst/>
            <a:gdLst/>
            <a:ahLst/>
            <a:cxnLst/>
            <a:rect r="r" b="b" t="t" l="l"/>
            <a:pathLst>
              <a:path h="781804" w="781804">
                <a:moveTo>
                  <a:pt x="0" y="0"/>
                </a:moveTo>
                <a:lnTo>
                  <a:pt x="781804" y="0"/>
                </a:lnTo>
                <a:lnTo>
                  <a:pt x="781804" y="781804"/>
                </a:lnTo>
                <a:lnTo>
                  <a:pt x="0" y="78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318" y="3492583"/>
            <a:ext cx="12242731" cy="114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8400" spc="168">
                <a:solidFill>
                  <a:srgbClr val="F2F2F2"/>
                </a:solidFill>
                <a:latin typeface="Montserrat Bol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4803674" y="3197880"/>
            <a:ext cx="458854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63">
                <a:solidFill>
                  <a:srgbClr val="F2F2F2"/>
                </a:solidFill>
                <a:latin typeface="Montserrat"/>
              </a:rPr>
              <a:t>CSE 583 Project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318" y="5063446"/>
            <a:ext cx="576900" cy="542286"/>
          </a:xfrm>
          <a:custGeom>
            <a:avLst/>
            <a:gdLst/>
            <a:ahLst/>
            <a:cxnLst/>
            <a:rect r="r" b="b" t="t" l="l"/>
            <a:pathLst>
              <a:path h="542286" w="576900">
                <a:moveTo>
                  <a:pt x="0" y="0"/>
                </a:moveTo>
                <a:lnTo>
                  <a:pt x="576900" y="0"/>
                </a:lnTo>
                <a:lnTo>
                  <a:pt x="576900" y="542286"/>
                </a:lnTo>
                <a:lnTo>
                  <a:pt x="0" y="542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0318" y="5910532"/>
            <a:ext cx="576900" cy="576900"/>
          </a:xfrm>
          <a:custGeom>
            <a:avLst/>
            <a:gdLst/>
            <a:ahLst/>
            <a:cxnLst/>
            <a:rect r="r" b="b" t="t" l="l"/>
            <a:pathLst>
              <a:path h="576900" w="576900">
                <a:moveTo>
                  <a:pt x="0" y="0"/>
                </a:moveTo>
                <a:lnTo>
                  <a:pt x="576900" y="0"/>
                </a:lnTo>
                <a:lnTo>
                  <a:pt x="576900" y="576899"/>
                </a:lnTo>
                <a:lnTo>
                  <a:pt x="0" y="57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4715" y="5085034"/>
            <a:ext cx="13533203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https://github.com/CSE583-Fall2023-Project/Spotify-Music-Recommendation-System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4715" y="5872432"/>
            <a:ext cx="11868833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Juntong Wu: juntongw@uw.edu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Denkie Yan: denkie@uw.edu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Chesie Yu: cyu909@uw.edu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410318" y="8326475"/>
            <a:ext cx="2195209" cy="0"/>
          </a:xfrm>
          <a:prstGeom prst="line">
            <a:avLst/>
          </a:prstGeom>
          <a:ln cap="rnd" w="6572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571229" y="8109305"/>
            <a:ext cx="14089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2F2F2"/>
                </a:solidFill>
                <a:latin typeface="Montserrat Bold"/>
              </a:rPr>
              <a:t>PAUSE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970606" y="8098995"/>
            <a:ext cx="454960" cy="454960"/>
          </a:xfrm>
          <a:custGeom>
            <a:avLst/>
            <a:gdLst/>
            <a:ahLst/>
            <a:cxnLst/>
            <a:rect r="r" b="b" t="t" l="l"/>
            <a:pathLst>
              <a:path h="454960" w="454960">
                <a:moveTo>
                  <a:pt x="0" y="0"/>
                </a:moveTo>
                <a:lnTo>
                  <a:pt x="454960" y="0"/>
                </a:lnTo>
                <a:lnTo>
                  <a:pt x="454960" y="454961"/>
                </a:lnTo>
                <a:lnTo>
                  <a:pt x="0" y="454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03497" y="1519708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Project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30249"/>
            <a:ext cx="15342944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5"/>
              </a:lnSpc>
            </a:pPr>
            <a:r>
              <a:rPr lang="en-US" sz="2750">
                <a:solidFill>
                  <a:srgbClr val="F2F2F2"/>
                </a:solidFill>
                <a:latin typeface="Montserrat Bold"/>
              </a:rPr>
              <a:t>Summary: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Discover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patterns and trends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from the Spotify dataset (i.e., music evolution, popular genre, etc.)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Develop a music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recommendation system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using content/collaborative filtering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Design an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interactive user interface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to engage with visualization dashboards and music suggestions</a:t>
            </a:r>
          </a:p>
          <a:p>
            <a:pPr>
              <a:lnSpc>
                <a:spcPts val="2250"/>
              </a:lnSpc>
            </a:pPr>
          </a:p>
          <a:p>
            <a:pPr>
              <a:lnSpc>
                <a:spcPts val="4125"/>
              </a:lnSpc>
            </a:pPr>
            <a:r>
              <a:rPr lang="en-US" sz="2750">
                <a:solidFill>
                  <a:srgbClr val="F2F2F2"/>
                </a:solidFill>
                <a:latin typeface="Montserrat Bold"/>
              </a:rPr>
              <a:t>Objective: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Deliver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a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personalized &amp; insightful music discovery experience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for users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39390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03497" y="1519708"/>
            <a:ext cx="976907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Deliverable &amp; Use Case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49299"/>
            <a:ext cx="15370571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2F2F2"/>
                </a:solidFill>
                <a:latin typeface="Montserrat Bold"/>
              </a:rPr>
              <a:t>Deliverable: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Bold"/>
              </a:rPr>
              <a:t>I</a:t>
            </a:r>
            <a:r>
              <a:rPr lang="en-US" sz="2000">
                <a:solidFill>
                  <a:srgbClr val="1DB954"/>
                </a:solidFill>
                <a:latin typeface="Montserrat Semi-Bold"/>
              </a:rPr>
              <a:t>nteractive user interface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 that presents historical music insights + provides personalized music recommendations</a:t>
            </a:r>
          </a:p>
          <a:p>
            <a:pPr>
              <a:lnSpc>
                <a:spcPts val="1875"/>
              </a:lnSpc>
            </a:pP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2F2F2"/>
                </a:solidFill>
                <a:latin typeface="Montserrat Bold"/>
              </a:rPr>
              <a:t>Use Case: 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Scenario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Dave is seeking personalized music recommendations tailored to his taste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Input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Dave enters his name at the home page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Process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The system accesses Dave’s listening history/preferences and generates recommendations accordingly 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Output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Provides personalized music profile featuring a custom playlist that reflects Dave’s music tastes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568421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3497" y="1519708"/>
            <a:ext cx="1066623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Requirements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39774"/>
            <a:ext cx="14986994" cy="32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F2F2F2"/>
                </a:solidFill>
                <a:latin typeface="Montserrat Bold"/>
              </a:rPr>
              <a:t>Functional Requirements (For Users): 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Interactivity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Interactive interface enhancing user engagement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Customization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Customizable controls catering to user preferences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Usability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User-friendly interface simplifying user experience</a:t>
            </a:r>
          </a:p>
          <a:p>
            <a:pPr>
              <a:lnSpc>
                <a:spcPts val="2250"/>
              </a:lnSpc>
            </a:pP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F2F2F2"/>
                </a:solidFill>
                <a:latin typeface="Montserrat Bold"/>
              </a:rPr>
              <a:t>Other Criteria (For Us): 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Integration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Compatibility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 with other tools and packages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Implementation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Ideally, not too difficult to implement :)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99331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1736"/>
            <a:ext cx="3778741" cy="5635940"/>
            <a:chOff x="0" y="0"/>
            <a:chExt cx="875942" cy="1306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5856" y="3453688"/>
            <a:ext cx="2929812" cy="2929812"/>
            <a:chOff x="0" y="0"/>
            <a:chExt cx="657815" cy="657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45810" y="3643641"/>
            <a:ext cx="2544521" cy="254451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8296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81026" y="3061736"/>
            <a:ext cx="3778741" cy="5635940"/>
            <a:chOff x="0" y="0"/>
            <a:chExt cx="875942" cy="1306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8181" y="3453688"/>
            <a:ext cx="2929812" cy="2929812"/>
            <a:chOff x="0" y="0"/>
            <a:chExt cx="657815" cy="657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800827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33162" y="3061736"/>
            <a:ext cx="3778741" cy="5635940"/>
            <a:chOff x="0" y="0"/>
            <a:chExt cx="875942" cy="1306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60318" y="3453688"/>
            <a:ext cx="2929812" cy="2929812"/>
            <a:chOff x="0" y="0"/>
            <a:chExt cx="657815" cy="6578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62758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480559" y="3061736"/>
            <a:ext cx="3778741" cy="5635940"/>
            <a:chOff x="0" y="0"/>
            <a:chExt cx="875942" cy="1306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07715" y="3453688"/>
            <a:ext cx="2929812" cy="2929812"/>
            <a:chOff x="0" y="0"/>
            <a:chExt cx="657815" cy="6578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10155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566241" y="5558272"/>
            <a:ext cx="699203" cy="699203"/>
          </a:xfrm>
          <a:custGeom>
            <a:avLst/>
            <a:gdLst/>
            <a:ahLst/>
            <a:cxnLst/>
            <a:rect r="r" b="b" t="t" l="l"/>
            <a:pathLst>
              <a:path h="699203" w="699203">
                <a:moveTo>
                  <a:pt x="0" y="0"/>
                </a:moveTo>
                <a:lnTo>
                  <a:pt x="699203" y="0"/>
                </a:lnTo>
                <a:lnTo>
                  <a:pt x="699203" y="699203"/>
                </a:lnTo>
                <a:lnTo>
                  <a:pt x="0" y="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284702"/>
            <a:ext cx="8968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2F2F2"/>
                </a:solidFill>
                <a:latin typeface="Montserrat Bold"/>
              </a:rPr>
              <a:t>Packages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5856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5856" y="7379860"/>
            <a:ext cx="2924429" cy="70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Standard GUI library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08181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08181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Reactive programming engine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60318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60318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Creating interactive web applications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7715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07715" y="7389385"/>
            <a:ext cx="29298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Python for analytics </a:t>
            </a:r>
          </a:p>
          <a:p>
            <a:pPr marL="453388" indent="-226694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</a:t>
            </a: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rototype of  dashboard</a:t>
            </a:r>
          </a:p>
        </p:txBody>
      </p: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5800827" y="3646339"/>
            <a:ext cx="2544521" cy="2544510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9955844" y="3649036"/>
            <a:ext cx="2544521" cy="2544510"/>
            <a:chOff x="0" y="0"/>
            <a:chExt cx="6350025" cy="6350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110861" y="3651733"/>
            <a:ext cx="2544521" cy="2544510"/>
            <a:chOff x="0" y="0"/>
            <a:chExt cx="6350025" cy="63500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431465" y="4020442"/>
            <a:ext cx="10132872" cy="361950"/>
            <a:chOff x="0" y="0"/>
            <a:chExt cx="13510496" cy="4826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1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Easy to understand and master 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431465" y="5618316"/>
            <a:ext cx="10132872" cy="361950"/>
            <a:chOff x="0" y="0"/>
            <a:chExt cx="13510496" cy="4826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Widgets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3</a:t>
              </a: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950690" y="4828904"/>
            <a:ext cx="886368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Fast to implement as compared to any other GUI toolkit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5" id="85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1202388" y="64184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1950690" y="6427941"/>
            <a:ext cx="667895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Older design and it looks outdated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31465" y="64469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4</a:t>
            </a:r>
          </a:p>
        </p:txBody>
      </p:sp>
      <p:grpSp>
        <p:nvGrpSpPr>
          <p:cNvPr name="Group 89" id="89"/>
          <p:cNvGrpSpPr/>
          <p:nvPr/>
        </p:nvGrpSpPr>
        <p:grpSpPr>
          <a:xfrm rot="0">
            <a:off x="6162145" y="8142192"/>
            <a:ext cx="577219" cy="211103"/>
            <a:chOff x="0" y="0"/>
            <a:chExt cx="1389027" cy="5080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1202388" y="4020442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431465" y="4049017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950690" y="4029967"/>
            <a:ext cx="828413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Work integrate with popular visualization packages </a:t>
            </a:r>
          </a:p>
        </p:txBody>
      </p:sp>
      <p:sp>
        <p:nvSpPr>
          <p:cNvPr name="Freeform 78" id="78"/>
          <p:cNvSpPr/>
          <p:nvPr/>
        </p:nvSpPr>
        <p:spPr>
          <a:xfrm flipH="false" flipV="false" rot="0">
            <a:off x="11202388" y="56183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950690" y="5627841"/>
            <a:ext cx="78038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Required knowledge of Bootstrap to change UI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08024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Create highly interactive dashboards with reactive components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1431465" y="6418416"/>
            <a:ext cx="10132872" cy="361950"/>
            <a:chOff x="0" y="0"/>
            <a:chExt cx="13510496" cy="4826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6" id="86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Customization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4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6497901" y="8142192"/>
            <a:ext cx="577219" cy="211103"/>
            <a:chOff x="0" y="0"/>
            <a:chExt cx="1389027" cy="5080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1202388" y="4020442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431465" y="4049017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950690" y="4029967"/>
            <a:ext cx="903262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Allow users to explore data in a dynamic manner</a:t>
            </a:r>
          </a:p>
        </p:txBody>
      </p:sp>
      <p:sp>
        <p:nvSpPr>
          <p:cNvPr name="Freeform 78" id="78"/>
          <p:cNvSpPr/>
          <p:nvPr/>
        </p:nvSpPr>
        <p:spPr>
          <a:xfrm flipH="false" flipV="false" rot="0">
            <a:off x="11202388" y="56183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950690" y="5627841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Doesn’t include all the features in the open source version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03262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Compatible with other plotting libraries and languages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1202388" y="64184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0">
            <a:off x="1950690" y="6427941"/>
            <a:ext cx="925169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Require some extended CSS and HTML knowledge for customization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31465" y="64469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4</a:t>
            </a:r>
          </a:p>
        </p:txBody>
      </p:sp>
      <p:grpSp>
        <p:nvGrpSpPr>
          <p:cNvPr name="Group 87" id="87"/>
          <p:cNvGrpSpPr/>
          <p:nvPr/>
        </p:nvGrpSpPr>
        <p:grpSpPr>
          <a:xfrm rot="0">
            <a:off x="6833332" y="8142192"/>
            <a:ext cx="577219" cy="211103"/>
            <a:chOff x="0" y="0"/>
            <a:chExt cx="1389027" cy="5080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431465" y="4020442"/>
            <a:ext cx="10132872" cy="361950"/>
            <a:chOff x="0" y="0"/>
            <a:chExt cx="13510496" cy="4826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1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Easy to use</a:t>
              </a: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950690" y="5627841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Predefined widgets for presenting various data types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Allow users to input data and view the results in real-time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1431465" y="6418416"/>
            <a:ext cx="10132872" cy="361950"/>
            <a:chOff x="0" y="0"/>
            <a:chExt cx="13510496" cy="4826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6" id="86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customization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name="Freeform 88" id="88"/>
          <p:cNvSpPr/>
          <p:nvPr/>
        </p:nvSpPr>
        <p:spPr>
          <a:xfrm flipH="false" flipV="false" rot="0">
            <a:off x="11202388" y="5646891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9" id="89"/>
          <p:cNvGrpSpPr/>
          <p:nvPr/>
        </p:nvGrpSpPr>
        <p:grpSpPr>
          <a:xfrm rot="0">
            <a:off x="7159617" y="8142192"/>
            <a:ext cx="577219" cy="211103"/>
            <a:chOff x="0" y="0"/>
            <a:chExt cx="1389027" cy="5080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DAF0OGiEbTg</dc:identifier>
  <dcterms:modified xsi:type="dcterms:W3CDTF">2011-08-01T06:04:30Z</dcterms:modified>
  <cp:revision>1</cp:revision>
  <dc:title>CSE 583 Technology Review</dc:title>
</cp:coreProperties>
</file>